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12" d="100"/>
          <a:sy n="112" d="100"/>
        </p:scale>
        <p:origin x="-156" y="8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0882F-24BC-48F4-AC37-E4294A116EEF}" type="datetimeFigureOut">
              <a:rPr lang="fr-FR" smtClean="0"/>
              <a:pPr/>
              <a:t>26/02/2017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B83F3C-6062-42E5-8560-22C105C89EF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83F3C-6062-42E5-8560-22C105C89EF8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4DC16-8758-4668-820F-8E08B64CBB55}" type="datetimeFigureOut">
              <a:rPr lang="fr-FR" smtClean="0"/>
              <a:pPr/>
              <a:t>26/02/2017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4488A-BCDE-4364-BD7A-130F985F188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4DC16-8758-4668-820F-8E08B64CBB55}" type="datetimeFigureOut">
              <a:rPr lang="fr-FR" smtClean="0"/>
              <a:pPr/>
              <a:t>26/02/2017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4488A-BCDE-4364-BD7A-130F985F188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4DC16-8758-4668-820F-8E08B64CBB55}" type="datetimeFigureOut">
              <a:rPr lang="fr-FR" smtClean="0"/>
              <a:pPr/>
              <a:t>26/02/2017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4488A-BCDE-4364-BD7A-130F985F188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4DC16-8758-4668-820F-8E08B64CBB55}" type="datetimeFigureOut">
              <a:rPr lang="fr-FR" smtClean="0"/>
              <a:pPr/>
              <a:t>26/02/2017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4488A-BCDE-4364-BD7A-130F985F188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4DC16-8758-4668-820F-8E08B64CBB55}" type="datetimeFigureOut">
              <a:rPr lang="fr-FR" smtClean="0"/>
              <a:pPr/>
              <a:t>26/02/2017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4488A-BCDE-4364-BD7A-130F985F188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4DC16-8758-4668-820F-8E08B64CBB55}" type="datetimeFigureOut">
              <a:rPr lang="fr-FR" smtClean="0"/>
              <a:pPr/>
              <a:t>26/02/2017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4488A-BCDE-4364-BD7A-130F985F188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4DC16-8758-4668-820F-8E08B64CBB55}" type="datetimeFigureOut">
              <a:rPr lang="fr-FR" smtClean="0"/>
              <a:pPr/>
              <a:t>26/02/2017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4488A-BCDE-4364-BD7A-130F985F188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4DC16-8758-4668-820F-8E08B64CBB55}" type="datetimeFigureOut">
              <a:rPr lang="fr-FR" smtClean="0"/>
              <a:pPr/>
              <a:t>26/02/2017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4488A-BCDE-4364-BD7A-130F985F188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4DC16-8758-4668-820F-8E08B64CBB55}" type="datetimeFigureOut">
              <a:rPr lang="fr-FR" smtClean="0"/>
              <a:pPr/>
              <a:t>26/02/2017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4488A-BCDE-4364-BD7A-130F985F188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4DC16-8758-4668-820F-8E08B64CBB55}" type="datetimeFigureOut">
              <a:rPr lang="fr-FR" smtClean="0"/>
              <a:pPr/>
              <a:t>26/02/2017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4488A-BCDE-4364-BD7A-130F985F188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4DC16-8758-4668-820F-8E08B64CBB55}" type="datetimeFigureOut">
              <a:rPr lang="fr-FR" smtClean="0"/>
              <a:pPr/>
              <a:t>26/02/2017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4488A-BCDE-4364-BD7A-130F985F188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4DC16-8758-4668-820F-8E08B64CBB55}" type="datetimeFigureOut">
              <a:rPr lang="fr-FR" smtClean="0"/>
              <a:pPr/>
              <a:t>26/02/2017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F4488A-BCDE-4364-BD7A-130F985F188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rrondir un rectangle avec un coin diagonal 4"/>
          <p:cNvSpPr/>
          <p:nvPr/>
        </p:nvSpPr>
        <p:spPr>
          <a:xfrm>
            <a:off x="642910" y="285728"/>
            <a:ext cx="3786214" cy="5572164"/>
          </a:xfrm>
          <a:prstGeom prst="round2DiagRect">
            <a:avLst/>
          </a:prstGeom>
          <a:gradFill flip="none" rotWithShape="1"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2700000" scaled="1"/>
            <a:tileRect/>
          </a:gradFill>
          <a:ln w="952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Arrondir un rectangle avec un coin diagonal 5"/>
          <p:cNvSpPr/>
          <p:nvPr/>
        </p:nvSpPr>
        <p:spPr>
          <a:xfrm flipV="1">
            <a:off x="4500562" y="285728"/>
            <a:ext cx="3786214" cy="5572164"/>
          </a:xfrm>
          <a:prstGeom prst="round2DiagRect">
            <a:avLst/>
          </a:prstGeom>
          <a:gradFill flip="none"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2700000" scaled="1"/>
            <a:tileRect/>
          </a:gradFill>
          <a:ln w="95250" cmpd="sng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Picture 12" descr="NSIGLEF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357166"/>
            <a:ext cx="428628" cy="5844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ZoneTexte 9"/>
          <p:cNvSpPr txBox="1"/>
          <p:nvPr/>
        </p:nvSpPr>
        <p:spPr>
          <a:xfrm>
            <a:off x="1142976" y="285728"/>
            <a:ext cx="2928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TN" sz="1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ndalus" pitchFamily="18" charset="-78"/>
                <a:cs typeface="Andalus" pitchFamily="18" charset="-78"/>
              </a:rPr>
              <a:t>الجمهورية التونسية </a:t>
            </a:r>
          </a:p>
          <a:p>
            <a:pPr algn="ctr" rtl="1"/>
            <a:r>
              <a:rPr lang="ar-TN" sz="1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ndalus" pitchFamily="18" charset="-78"/>
                <a:cs typeface="Andalus" pitchFamily="18" charset="-78"/>
              </a:rPr>
              <a:t>وزارة الداخلية</a:t>
            </a:r>
          </a:p>
          <a:p>
            <a:pPr algn="ctr" rtl="1"/>
            <a:r>
              <a:rPr lang="ar-TN" sz="1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ndalus" pitchFamily="18" charset="-78"/>
                <a:cs typeface="Andalus" pitchFamily="18" charset="-78"/>
              </a:rPr>
              <a:t>الديوان الوطني للحماية المدنية</a:t>
            </a:r>
            <a:endParaRPr lang="fr-FR" sz="1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1027" name="Picture 3" descr="C:\Users\pc\Desktop\himéya\258362_102681273148280_6660837_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1142976" y="394011"/>
            <a:ext cx="571504" cy="4632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0" name="Picture 6" descr="C:\Users\pc\Desktop\himéya\2956845335_1_3_F0cbjtq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86" y="1785926"/>
            <a:ext cx="3406178" cy="28989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ZoneTexte 6"/>
          <p:cNvSpPr txBox="1"/>
          <p:nvPr/>
        </p:nvSpPr>
        <p:spPr>
          <a:xfrm>
            <a:off x="1285852" y="1149478"/>
            <a:ext cx="2571768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ar-TN" sz="40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إخماد الحرائق</a:t>
            </a:r>
            <a:endParaRPr lang="fr-FR" sz="40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1714480" y="5068685"/>
            <a:ext cx="2063385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rtl="1"/>
            <a:r>
              <a:rPr lang="ar-TN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الحماية المدنية</a:t>
            </a:r>
            <a:endParaRPr lang="fr-FR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  <a:p>
            <a:pPr algn="ctr" rtl="1"/>
            <a:r>
              <a:rPr lang="ar-TN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وقـــــــاية...نــــجدة...إنـــــقاذ</a:t>
            </a:r>
            <a:endParaRPr lang="fr-FR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5786446" y="4350916"/>
            <a:ext cx="242889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TN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الإبلاغ</a:t>
            </a:r>
            <a:endParaRPr lang="fr-FR" b="1" i="1" u="sng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  <a:p>
            <a:pPr algn="ctr" rtl="1"/>
            <a:endParaRPr lang="ar-TN" b="1" i="1" u="sng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  <a:p>
            <a:pPr algn="ctr" rtl="1"/>
            <a:r>
              <a:rPr lang="ar-TN" sz="1400" dirty="0" smtClean="0">
                <a:latin typeface="Andalus" pitchFamily="18" charset="-78"/>
                <a:cs typeface="Andalus" pitchFamily="18" charset="-78"/>
              </a:rPr>
              <a:t>يعتبر الإبلاغ من الإجراءات الأساسية أثناء الحوادث. فبقدر ما يكون الإبلاغ واضحا وسريعا يكون التدخل ناجعا ومنظما </a:t>
            </a:r>
            <a:endParaRPr lang="fr-FR" sz="1400" dirty="0"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21" name="Picture 2" descr="C:\Users\pc\Desktop\mensi yosra\YOSRA\544532_449179321770359_1847184408_n.jpg"/>
          <p:cNvPicPr>
            <a:picLocks noChangeAspect="1" noChangeArrowheads="1"/>
          </p:cNvPicPr>
          <p:nvPr/>
        </p:nvPicPr>
        <p:blipFill>
          <a:blip r:embed="rId6" cstate="print"/>
          <a:srcRect l="11495" t="1318" r="8147" b="15010"/>
          <a:stretch>
            <a:fillRect/>
          </a:stretch>
        </p:blipFill>
        <p:spPr bwMode="auto">
          <a:xfrm>
            <a:off x="785786" y="5143512"/>
            <a:ext cx="518250" cy="5938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" name="ZoneTexte 25"/>
          <p:cNvSpPr txBox="1"/>
          <p:nvPr/>
        </p:nvSpPr>
        <p:spPr>
          <a:xfrm>
            <a:off x="714348" y="5121487"/>
            <a:ext cx="5715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198</a:t>
            </a:r>
            <a:endParaRPr lang="fr-FR" sz="1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3" descr="C:\Users\pc\Desktop\mensi yosra\YOSRA\1979681_1477884242423421_1827821797_n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14876" y="4260594"/>
            <a:ext cx="1143008" cy="15258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ZoneTexte 17"/>
          <p:cNvSpPr txBox="1"/>
          <p:nvPr/>
        </p:nvSpPr>
        <p:spPr>
          <a:xfrm>
            <a:off x="4643438" y="332599"/>
            <a:ext cx="3500462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TN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الــــــــــــــــــــــوقـــــــــايــــــــة</a:t>
            </a:r>
          </a:p>
          <a:p>
            <a:pPr algn="ctr" rtl="1"/>
            <a:endParaRPr lang="ar-TN" b="1" i="1" u="sng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  <a:p>
            <a:pPr algn="ctr" rtl="1"/>
            <a:endParaRPr lang="ar-TN" b="1" i="1" u="sng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  <a:p>
            <a:pPr algn="ctr" rtl="1"/>
            <a:endParaRPr lang="ar-TN" b="1" i="1" u="sng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  <a:p>
            <a:pPr algn="ctr" rtl="1"/>
            <a:endParaRPr lang="ar-TN" b="1" i="1" u="sng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  <a:p>
            <a:pPr algn="justLow" rtl="1">
              <a:buFontTx/>
              <a:buChar char="-"/>
            </a:pPr>
            <a:r>
              <a:rPr lang="ar-TN" sz="1400" dirty="0" smtClean="0">
                <a:latin typeface="Andalus" pitchFamily="18" charset="-78"/>
                <a:cs typeface="Andalus" pitchFamily="18" charset="-78"/>
              </a:rPr>
              <a:t>إبعاد المواد القابلة للاشتعال من الدهاليز وبيوت التموين.</a:t>
            </a:r>
          </a:p>
          <a:p>
            <a:pPr algn="justLow" rtl="1">
              <a:buFontTx/>
              <a:buChar char="-"/>
            </a:pPr>
            <a:r>
              <a:rPr lang="ar-TN" sz="1400" dirty="0" smtClean="0">
                <a:latin typeface="Andalus" pitchFamily="18" charset="-78"/>
                <a:cs typeface="Andalus" pitchFamily="18" charset="-78"/>
              </a:rPr>
              <a:t>مراقبة الآلات الكهربائية.</a:t>
            </a:r>
          </a:p>
          <a:p>
            <a:pPr algn="justLow" rtl="1">
              <a:buFontTx/>
              <a:buChar char="-"/>
            </a:pPr>
            <a:r>
              <a:rPr lang="ar-TN" sz="1400" dirty="0" smtClean="0">
                <a:latin typeface="Andalus" pitchFamily="18" charset="-78"/>
                <a:cs typeface="Andalus" pitchFamily="18" charset="-78"/>
              </a:rPr>
              <a:t>تفقد المدخنات.</a:t>
            </a:r>
          </a:p>
          <a:p>
            <a:pPr algn="justLow" rtl="1"/>
            <a:r>
              <a:rPr lang="ar-TN" sz="1400" dirty="0" smtClean="0">
                <a:latin typeface="Andalus" pitchFamily="18" charset="-78"/>
                <a:cs typeface="Andalus" pitchFamily="18" charset="-78"/>
              </a:rPr>
              <a:t>-عدم التدخين قرب المواد والسوائل السريعة الالتهاب.</a:t>
            </a:r>
          </a:p>
          <a:p>
            <a:pPr algn="justLow" rtl="1">
              <a:buFontTx/>
              <a:buChar char="-"/>
            </a:pPr>
            <a:r>
              <a:rPr lang="ar-TN" sz="1400" dirty="0" smtClean="0">
                <a:latin typeface="Andalus" pitchFamily="18" charset="-78"/>
                <a:cs typeface="Andalus" pitchFamily="18" charset="-78"/>
              </a:rPr>
              <a:t>عدم خزن سوائل سريعة الالتهاب بأماكن مغلقة.</a:t>
            </a:r>
          </a:p>
          <a:p>
            <a:pPr algn="justLow" rtl="1">
              <a:buFontTx/>
              <a:buChar char="-"/>
            </a:pPr>
            <a:r>
              <a:rPr lang="ar-TN" sz="1400" dirty="0" smtClean="0">
                <a:latin typeface="Andalus" pitchFamily="18" charset="-78"/>
                <a:cs typeface="Andalus" pitchFamily="18" charset="-78"/>
              </a:rPr>
              <a:t>الاعتناء بالأطفال ولا تترك في متناولهم علب الكبريت والولاعات الغازية والآلات الكهربائية.</a:t>
            </a:r>
          </a:p>
          <a:p>
            <a:pPr algn="justLow" rtl="1">
              <a:buFontTx/>
              <a:buChar char="-"/>
            </a:pPr>
            <a:r>
              <a:rPr lang="ar-TN" sz="1400" dirty="0" smtClean="0">
                <a:latin typeface="Andalus" pitchFamily="18" charset="-78"/>
                <a:cs typeface="Andalus" pitchFamily="18" charset="-78"/>
              </a:rPr>
              <a:t>وضع الخرق المبللة بالزيت أو البنزين داخل وعاء حديدي مغلق عوض رميها أينما كان.</a:t>
            </a:r>
          </a:p>
          <a:p>
            <a:pPr algn="justLow" rtl="1"/>
            <a:r>
              <a:rPr lang="ar-TN" sz="1400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</a:t>
            </a:r>
            <a:r>
              <a:rPr lang="ar-TN" sz="1400" dirty="0" smtClean="0">
                <a:latin typeface="Andalus" pitchFamily="18" charset="-78"/>
                <a:cs typeface="Andalus" pitchFamily="18" charset="-78"/>
              </a:rPr>
              <a:t> الحرص على معرفة مكان وسائل الإطفاء وأرقام هواتف النجدة والإنقاذ.</a:t>
            </a:r>
          </a:p>
        </p:txBody>
      </p:sp>
      <p:pic>
        <p:nvPicPr>
          <p:cNvPr id="1028" name="Picture 4" descr="C:\Users\pc\Desktop\Nouveau dossier (2)\التدخين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7751" y="785794"/>
            <a:ext cx="1178695" cy="8840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1" name="Picture 7" descr="C:\Users\pc\Desktop\mensi yosra\YOSRA\172049.jpg"/>
          <p:cNvPicPr>
            <a:picLocks noChangeAspect="1" noChangeArrowheads="1"/>
          </p:cNvPicPr>
          <p:nvPr/>
        </p:nvPicPr>
        <p:blipFill>
          <a:blip r:embed="rId9" cstate="print"/>
          <a:srcRect b="6521"/>
          <a:stretch>
            <a:fillRect/>
          </a:stretch>
        </p:blipFill>
        <p:spPr bwMode="auto">
          <a:xfrm>
            <a:off x="7000892" y="785794"/>
            <a:ext cx="1143007" cy="857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 descr="C:\Users\pc\Desktop\mensi yosra\حرائق\téléchargement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857884" y="785794"/>
            <a:ext cx="1042741" cy="857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rrondir un rectangle avec un coin diagonal 7"/>
          <p:cNvSpPr/>
          <p:nvPr/>
        </p:nvSpPr>
        <p:spPr>
          <a:xfrm rot="10800000">
            <a:off x="857225" y="285728"/>
            <a:ext cx="3786214" cy="5572164"/>
          </a:xfrm>
          <a:prstGeom prst="round2DiagRect">
            <a:avLst/>
          </a:prstGeom>
          <a:gradFill flip="none"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2700000" scaled="1"/>
            <a:tileRect/>
          </a:gradFill>
          <a:ln w="95250" cmpd="sng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Arrondir un rectangle avec un coin diagonal 6"/>
          <p:cNvSpPr/>
          <p:nvPr/>
        </p:nvSpPr>
        <p:spPr>
          <a:xfrm flipV="1">
            <a:off x="4714877" y="285728"/>
            <a:ext cx="3786214" cy="5572164"/>
          </a:xfrm>
          <a:prstGeom prst="round2DiagRect">
            <a:avLst/>
          </a:prstGeom>
          <a:gradFill flip="none"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2700000" scaled="1"/>
            <a:tileRect/>
          </a:gradFill>
          <a:ln w="95250" cmpd="sng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4714876" y="2714620"/>
            <a:ext cx="378621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TN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قواعد إطفاء حريق</a:t>
            </a:r>
            <a:r>
              <a:rPr lang="ar-TN" sz="14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 </a:t>
            </a:r>
          </a:p>
          <a:p>
            <a:pPr algn="ctr" rtl="1"/>
            <a:endParaRPr lang="ar-TN" sz="1400" b="1" i="1" u="sng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  <a:p>
            <a:pPr algn="just" rtl="1"/>
            <a:r>
              <a:rPr lang="ar-TN" sz="1400" dirty="0" smtClean="0">
                <a:latin typeface="Andalus" pitchFamily="18" charset="-78"/>
                <a:cs typeface="Andalus" pitchFamily="18" charset="-78"/>
              </a:rPr>
              <a:t>إن اغلب المواد التي تحيط بنا يمكن أن تشتعل إذا توفر مصدر حرارة(شرارة)، ولإطفاء الحريق المندلع يجب استعمال وسيلة الإطفاء المناسبة: ماء، تراب، خرقة مبللة بالماء، غطاء صوفي...أو آلة إطفاء. </a:t>
            </a:r>
          </a:p>
          <a:p>
            <a:pPr algn="just" rtl="1"/>
            <a:endParaRPr lang="ar-TN" sz="1400" dirty="0" smtClean="0">
              <a:latin typeface="Andalus" pitchFamily="18" charset="-78"/>
              <a:cs typeface="Andalus" pitchFamily="18" charset="-78"/>
            </a:endParaRPr>
          </a:p>
          <a:p>
            <a:pPr algn="just" rtl="1"/>
            <a:endParaRPr lang="fr-FR" sz="1400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6429388" y="4328892"/>
            <a:ext cx="207170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TN" sz="14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نار المواد اليابسة:</a:t>
            </a:r>
          </a:p>
          <a:p>
            <a:pPr algn="r" rtl="1"/>
            <a:r>
              <a:rPr lang="ar-TN" sz="14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*</a:t>
            </a:r>
            <a:r>
              <a:rPr lang="ar-TN" sz="1400" dirty="0" smtClean="0">
                <a:latin typeface="Andalus" pitchFamily="18" charset="-78"/>
                <a:cs typeface="Andalus" pitchFamily="18" charset="-78"/>
              </a:rPr>
              <a:t> مهاجمة النار من جهة اتجاه الريح.</a:t>
            </a:r>
          </a:p>
          <a:p>
            <a:pPr algn="r" rtl="1"/>
            <a:r>
              <a:rPr lang="ar-TN" sz="14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*</a:t>
            </a:r>
            <a:r>
              <a:rPr lang="ar-TN" sz="1400" dirty="0" smtClean="0">
                <a:latin typeface="Andalus" pitchFamily="18" charset="-78"/>
                <a:cs typeface="Andalus" pitchFamily="18" charset="-78"/>
              </a:rPr>
              <a:t>بداية إطفاء الحريق من الأمام وعلى قاعدة اشتعال النار.</a:t>
            </a:r>
          </a:p>
          <a:p>
            <a:pPr algn="r" rtl="1"/>
            <a:r>
              <a:rPr lang="ar-TN" sz="14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* </a:t>
            </a:r>
            <a:r>
              <a:rPr lang="ar-TN" sz="1400" dirty="0" smtClean="0">
                <a:latin typeface="Andalus" pitchFamily="18" charset="-78"/>
                <a:cs typeface="Andalus" pitchFamily="18" charset="-78"/>
              </a:rPr>
              <a:t>البقاء على عين المكان تحسبا لعودة اشتعال النار</a:t>
            </a:r>
          </a:p>
          <a:p>
            <a:pPr algn="r" rtl="1"/>
            <a:endParaRPr lang="fr-FR" sz="1400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4643438" y="341635"/>
            <a:ext cx="3786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TN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الحـــــــــــــــــــــــــرائــــق</a:t>
            </a:r>
          </a:p>
          <a:p>
            <a:pPr algn="r" rtl="1"/>
            <a:r>
              <a:rPr lang="ar-TN" sz="1400" dirty="0" smtClean="0">
                <a:latin typeface="Andalus" pitchFamily="18" charset="-78"/>
                <a:cs typeface="Andalus" pitchFamily="18" charset="-78"/>
              </a:rPr>
              <a:t>لكي تشتعل النار لا بد من اكتمال مثلث النار المشتمل على العناصر التالية:</a:t>
            </a:r>
          </a:p>
          <a:p>
            <a:pPr algn="r" rtl="1"/>
            <a:endParaRPr lang="fr-FR" sz="1400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9" name="Organigramme : Extraire 18"/>
          <p:cNvSpPr/>
          <p:nvPr/>
        </p:nvSpPr>
        <p:spPr>
          <a:xfrm>
            <a:off x="5786446" y="977786"/>
            <a:ext cx="1571636" cy="1143008"/>
          </a:xfrm>
          <a:prstGeom prst="flowChartExtract">
            <a:avLst/>
          </a:prstGeom>
          <a:solidFill>
            <a:srgbClr val="FF0000"/>
          </a:solidFill>
          <a:ln w="857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TN" sz="1400" dirty="0" smtClean="0">
                <a:latin typeface="Andalus" pitchFamily="18" charset="-78"/>
                <a:cs typeface="Andalus" pitchFamily="18" charset="-78"/>
              </a:rPr>
              <a:t>مثلث النار</a:t>
            </a:r>
            <a:endParaRPr lang="fr-FR" sz="1400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1" name="ZoneTexte 20"/>
          <p:cNvSpPr txBox="1"/>
          <p:nvPr/>
        </p:nvSpPr>
        <p:spPr>
          <a:xfrm rot="3365746">
            <a:off x="6511211" y="1277591"/>
            <a:ext cx="11769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ar-TN" sz="1400" dirty="0" smtClean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الهواء</a:t>
            </a:r>
            <a:r>
              <a:rPr lang="fr-FR" sz="1400" dirty="0" smtClean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) </a:t>
            </a:r>
            <a:r>
              <a:rPr lang="ar-TN" sz="1400" dirty="0" smtClean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أكسجين</a:t>
            </a:r>
            <a:r>
              <a:rPr lang="fr-FR" sz="1400" dirty="0" smtClean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( </a:t>
            </a:r>
            <a:endParaRPr lang="fr-FR" sz="1400" dirty="0">
              <a:solidFill>
                <a:srgbClr val="0070C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2" name="ZoneTexte 21"/>
          <p:cNvSpPr txBox="1"/>
          <p:nvPr/>
        </p:nvSpPr>
        <p:spPr>
          <a:xfrm rot="18157638">
            <a:off x="5631402" y="1357776"/>
            <a:ext cx="7505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TN" sz="14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الــــــحــــــــــــرارة</a:t>
            </a:r>
            <a:endParaRPr lang="fr-FR" sz="1400" dirty="0">
              <a:solidFill>
                <a:srgbClr val="FF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5929322" y="2120794"/>
            <a:ext cx="13372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TN" sz="1400" dirty="0" smtClean="0">
                <a:latin typeface="Andalus" pitchFamily="18" charset="-78"/>
                <a:cs typeface="Andalus" pitchFamily="18" charset="-78"/>
              </a:rPr>
              <a:t>المـادة المـــــــــــــــــــــــــشتعـــلة</a:t>
            </a:r>
            <a:endParaRPr lang="fr-FR" sz="1400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5072066" y="2376066"/>
            <a:ext cx="31951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TN" sz="1600" dirty="0" smtClean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إذا ... لإطفاء النار يكفي إزالة احد العناصر الثلاثة</a:t>
            </a:r>
            <a:endParaRPr lang="fr-FR" sz="1600" dirty="0">
              <a:solidFill>
                <a:srgbClr val="C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643438" y="3907041"/>
            <a:ext cx="35377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TN" sz="1400" dirty="0" smtClean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تختلف طريقة إطفاء النار وفق طبيعة المواد المشتعلة: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857224" y="428604"/>
            <a:ext cx="200026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TN" sz="14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نار الغازات:</a:t>
            </a:r>
          </a:p>
          <a:p>
            <a:pPr algn="r" rtl="1"/>
            <a:r>
              <a:rPr lang="ar-TN" sz="14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*</a:t>
            </a:r>
            <a:r>
              <a:rPr lang="ar-TN" sz="1400" dirty="0" smtClean="0">
                <a:latin typeface="Andalus" pitchFamily="18" charset="-78"/>
                <a:cs typeface="Andalus" pitchFamily="18" charset="-78"/>
              </a:rPr>
              <a:t> استعمال خرقة مبللة من الصوف أو القطن.</a:t>
            </a:r>
          </a:p>
          <a:p>
            <a:pPr algn="r" rtl="1"/>
            <a:r>
              <a:rPr lang="ar-TN" sz="14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*</a:t>
            </a:r>
            <a:r>
              <a:rPr lang="ar-TN" sz="1400" dirty="0" smtClean="0">
                <a:latin typeface="Andalus" pitchFamily="18" charset="-78"/>
                <a:cs typeface="Andalus" pitchFamily="18" charset="-78"/>
              </a:rPr>
              <a:t> اغلف اليد والنصف الأسفل من الساعد بالخرقة.</a:t>
            </a:r>
          </a:p>
          <a:p>
            <a:pPr algn="r" rtl="1"/>
            <a:r>
              <a:rPr lang="ar-TN" sz="14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*</a:t>
            </a:r>
            <a:r>
              <a:rPr lang="ar-TN" sz="1400" dirty="0" smtClean="0">
                <a:latin typeface="Andalus" pitchFamily="18" charset="-78"/>
                <a:cs typeface="Andalus" pitchFamily="18" charset="-78"/>
              </a:rPr>
              <a:t> إبعاد الوجه ومد الذراع لغلق حنفية قارورة الغاز. </a:t>
            </a:r>
          </a:p>
          <a:p>
            <a:pPr algn="r" rtl="1"/>
            <a:endParaRPr lang="fr-FR" sz="1200" dirty="0"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1028" name="Picture 4" descr="C:\Users\pc\Desktop\Nouveau dossier (2)\بطانية حري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428604"/>
            <a:ext cx="1785950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F:\ \اخماد حريق بمزرعة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4286256"/>
            <a:ext cx="1714512" cy="13394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6" name="ZoneTexte 25"/>
          <p:cNvSpPr txBox="1"/>
          <p:nvPr/>
        </p:nvSpPr>
        <p:spPr>
          <a:xfrm>
            <a:off x="2428861" y="2214554"/>
            <a:ext cx="22145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TN" sz="14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نار المواد السائلة:</a:t>
            </a:r>
          </a:p>
          <a:p>
            <a:pPr algn="r" rtl="1"/>
            <a:r>
              <a:rPr lang="ar-TN" sz="14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*</a:t>
            </a:r>
            <a:r>
              <a:rPr lang="ar-TN" sz="1400" dirty="0" smtClean="0">
                <a:latin typeface="Andalus" pitchFamily="18" charset="-78"/>
                <a:cs typeface="Andalus" pitchFamily="18" charset="-78"/>
              </a:rPr>
              <a:t> إحضار عدة قوارير إطفاء بالمسحوق الجاف.</a:t>
            </a:r>
          </a:p>
          <a:p>
            <a:pPr algn="r" rtl="1"/>
            <a:r>
              <a:rPr lang="ar-TN" sz="14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*</a:t>
            </a:r>
            <a:r>
              <a:rPr lang="ar-TN" sz="1400" dirty="0" smtClean="0">
                <a:latin typeface="Andalus" pitchFamily="18" charset="-78"/>
                <a:cs typeface="Andalus" pitchFamily="18" charset="-78"/>
              </a:rPr>
              <a:t> الحرص على توجيه مادة المسحوق على كامل مساحة النار.</a:t>
            </a:r>
          </a:p>
          <a:p>
            <a:pPr algn="r" rtl="1"/>
            <a:r>
              <a:rPr lang="ar-TN" sz="14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*</a:t>
            </a:r>
            <a:r>
              <a:rPr lang="ar-TN" sz="1400" dirty="0" smtClean="0">
                <a:latin typeface="Andalus" pitchFamily="18" charset="-78"/>
                <a:cs typeface="Andalus" pitchFamily="18" charset="-78"/>
              </a:rPr>
              <a:t> تجنب استنشاق دخان الحرائق.</a:t>
            </a:r>
            <a:endParaRPr lang="fr-FR" sz="1400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2643174" y="4043140"/>
            <a:ext cx="185738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TN" sz="14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نار الكهرباء:</a:t>
            </a:r>
          </a:p>
          <a:p>
            <a:pPr algn="r" rtl="1"/>
            <a:r>
              <a:rPr lang="ar-TN" sz="14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*</a:t>
            </a:r>
            <a:r>
              <a:rPr lang="ar-TN" sz="1400" dirty="0" smtClean="0">
                <a:latin typeface="Andalus" pitchFamily="18" charset="-78"/>
                <a:cs typeface="Andalus" pitchFamily="18" charset="-78"/>
              </a:rPr>
              <a:t> قطع التيار الكهربائي على مستوى العداد.</a:t>
            </a:r>
          </a:p>
          <a:p>
            <a:pPr algn="r" rtl="1"/>
            <a:r>
              <a:rPr lang="ar-TN" sz="14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*</a:t>
            </a:r>
            <a:r>
              <a:rPr lang="ar-TN" sz="1400" dirty="0" smtClean="0">
                <a:latin typeface="Andalus" pitchFamily="18" charset="-78"/>
                <a:cs typeface="Andalus" pitchFamily="18" charset="-78"/>
              </a:rPr>
              <a:t> استعمال قارورة إطفاء ثاني أكسيد الكربون.</a:t>
            </a:r>
          </a:p>
          <a:p>
            <a:pPr algn="r" rtl="1"/>
            <a:r>
              <a:rPr lang="ar-TN" sz="14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*</a:t>
            </a:r>
            <a:r>
              <a:rPr lang="ar-TN" sz="14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ar-TN" sz="14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الامتناع </a:t>
            </a:r>
            <a:r>
              <a:rPr lang="ar-TN" sz="1400" dirty="0" smtClean="0">
                <a:latin typeface="Andalus" pitchFamily="18" charset="-78"/>
                <a:cs typeface="Andalus" pitchFamily="18" charset="-78"/>
              </a:rPr>
              <a:t>بتاتا عن استعمال الماء لإطفاء نار الكهرباء.</a:t>
            </a:r>
            <a:endParaRPr lang="fr-FR" sz="1400" dirty="0"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28" name="Picture 2" descr="C:\Documents and Settings\versus11\Bureau\حرائق\electfire.jpg"/>
          <p:cNvPicPr>
            <a:picLocks noChangeAspect="1" noChangeArrowheads="1"/>
          </p:cNvPicPr>
          <p:nvPr/>
        </p:nvPicPr>
        <p:blipFill>
          <a:blip r:embed="rId4" cstate="print"/>
          <a:srcRect b="7812"/>
          <a:stretch>
            <a:fillRect/>
          </a:stretch>
        </p:blipFill>
        <p:spPr bwMode="auto">
          <a:xfrm>
            <a:off x="928662" y="4071942"/>
            <a:ext cx="1788937" cy="15530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Picture 2" descr="C:\Users\pc\Desktop\mensi yosra\YOSRA\670px-Use-a-Fire-Extinguisher-Step-6-Version-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8662" y="2125792"/>
            <a:ext cx="1754170" cy="17318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1297</TotalTime>
  <Words>316</Words>
  <Application>Microsoft Office PowerPoint</Application>
  <PresentationFormat>Affichage à l'écran (4:3)</PresentationFormat>
  <Paragraphs>51</Paragraphs>
  <Slides>2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Thème Office</vt:lpstr>
      <vt:lpstr>Diapositive 1</vt:lpstr>
      <vt:lpstr>Diapositive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pc</dc:creator>
  <cp:lastModifiedBy>PC-YOUSSEF</cp:lastModifiedBy>
  <cp:revision>135</cp:revision>
  <dcterms:created xsi:type="dcterms:W3CDTF">2016-03-04T08:46:42Z</dcterms:created>
  <dcterms:modified xsi:type="dcterms:W3CDTF">2017-02-26T14:02:35Z</dcterms:modified>
</cp:coreProperties>
</file>